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56" r:id="rId5"/>
    <p:sldId id="257" r:id="rId6"/>
    <p:sldId id="258" r:id="rId7"/>
    <p:sldId id="266" r:id="rId8"/>
    <p:sldId id="271" r:id="rId9"/>
    <p:sldId id="267" r:id="rId10"/>
    <p:sldId id="272" r:id="rId11"/>
    <p:sldId id="274" r:id="rId12"/>
    <p:sldId id="273" r:id="rId13"/>
    <p:sldId id="259" r:id="rId14"/>
    <p:sldId id="265" r:id="rId15"/>
    <p:sldId id="260" r:id="rId16"/>
    <p:sldId id="268" r:id="rId17"/>
    <p:sldId id="261" r:id="rId18"/>
    <p:sldId id="269" r:id="rId19"/>
    <p:sldId id="270" r:id="rId20"/>
    <p:sldId id="262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0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24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5C15-CDAB-A890-8286-6FE49047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76E8-F7E5-F043-2EEF-A6EA0F18E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866A-96CA-9A51-D4BE-36FE20EB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9E4CA-CB9B-65A9-75A2-A57D256F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39FD-C0CB-0170-C4EF-89E193E2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4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6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7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7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4860D9F-AF68-4920-A907-919CF7DEF9D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AB49C8B-128B-4F2B-BF5C-2B7D93BDE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74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CB95-6626-E451-FBEE-CD34FDA97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Analyzing the Impact of Language Isolation on Median Income in Dallas County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F6CB7-AB59-0EC7-8E19-76C63B1B0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analysis project</a:t>
            </a:r>
          </a:p>
        </p:txBody>
      </p:sp>
    </p:spTree>
    <p:extLst>
      <p:ext uri="{BB962C8B-B14F-4D97-AF65-F5344CB8AC3E}">
        <p14:creationId xmlns:p14="http://schemas.microsoft.com/office/powerpoint/2010/main" val="51078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DB83-093A-AFE6-AB82-0DC89D5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0" y="705124"/>
            <a:ext cx="8155227" cy="400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4188-F712-149D-E05C-E1E72519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4" y="2782355"/>
            <a:ext cx="11178417" cy="3877766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Correlation Analysis: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Generated a correlation matrix to understand direct relationships between language isolation and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step provided simple associations without controlling for other factors.</a:t>
            </a:r>
          </a:p>
          <a:p>
            <a:r>
              <a:rPr lang="en-US" sz="2400" b="1" dirty="0"/>
              <a:t>Multivariate Regression Analysis: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Conducted to isolate the effects of each variable on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Controlled for educational attainment (bachelor's and master's degrees) and employment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z-scores to filter out outliers (threshold: 3 standard deviations) in the median income, education levels, and employment levels to avoid skewed results.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0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13F2FB-0325-FDCC-C8DE-19C5E004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7" y="0"/>
            <a:ext cx="10657785" cy="68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60A4-1DF4-B941-540B-5A1C6BDF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554" y="833620"/>
            <a:ext cx="3852530" cy="3311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Correlation Results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684070-6BA2-3287-11F8-37B9097A1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3" y="1435395"/>
            <a:ext cx="8907271" cy="5146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F0DB0-103C-7ABF-1D04-320736EFBFFA}"/>
              </a:ext>
            </a:extLst>
          </p:cNvPr>
          <p:cNvSpPr txBox="1"/>
          <p:nvPr/>
        </p:nvSpPr>
        <p:spPr>
          <a:xfrm>
            <a:off x="8548576" y="2721936"/>
            <a:ext cx="3117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Correlation analysis provides a </a:t>
            </a:r>
            <a:br>
              <a:rPr lang="en-US" sz="1800" dirty="0"/>
            </a:br>
            <a:r>
              <a:rPr lang="en-US" sz="1800" dirty="0"/>
              <a:t>simple measure of association</a:t>
            </a:r>
            <a:br>
              <a:rPr lang="en-US" sz="1800" dirty="0"/>
            </a:br>
            <a:r>
              <a:rPr lang="en-US" sz="1800" dirty="0"/>
              <a:t> between two variables </a:t>
            </a:r>
            <a:br>
              <a:rPr lang="en-US" sz="1800" dirty="0"/>
            </a:br>
            <a:r>
              <a:rPr lang="en-US" sz="1800" dirty="0"/>
              <a:t>without controlling for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1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C0D8-A5B1-6969-0958-A51278D9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219" y="481841"/>
            <a:ext cx="4171561" cy="815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079B4-9000-B293-6C74-A9573004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93" y="1552353"/>
            <a:ext cx="11057915" cy="4306444"/>
          </a:xfrm>
        </p:spPr>
        <p:txBody>
          <a:bodyPr>
            <a:normAutofit/>
          </a:bodyPr>
          <a:lstStyle/>
          <a:p>
            <a:r>
              <a:rPr lang="en-US" sz="2400" b="1" dirty="0"/>
              <a:t>Adjusted R-squared: 0.620 </a:t>
            </a:r>
            <a:r>
              <a:rPr lang="en-US" sz="2400" dirty="0"/>
              <a:t>This indicates that 62% of the variability in median income is explained by the independent variables in the model.</a:t>
            </a:r>
          </a:p>
          <a:p>
            <a:r>
              <a:rPr lang="en-US" sz="2400" b="1" dirty="0"/>
              <a:t>The F-statistic (117.66) </a:t>
            </a:r>
            <a:r>
              <a:rPr lang="en-US" sz="2400" dirty="0"/>
              <a:t>indicates that the overall regression model fits the data well and explains a significant portion of the variability in the median income.</a:t>
            </a:r>
          </a:p>
          <a:p>
            <a:r>
              <a:rPr lang="en-US" sz="2400" b="1" dirty="0"/>
              <a:t>The Prob (F-statistic) of 5.30e-101 </a:t>
            </a:r>
            <a:r>
              <a:rPr lang="en-US" sz="2400" dirty="0"/>
              <a:t>shows that the likelihood of the observed relationship being due to chance is virtually zero, providing strong evidence that the predictors collectively have a significant impact on the median income.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290F0D-A7E9-A5A3-53C3-321B64DD7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2.12e-91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8493542-8E86-926C-59DC-15E8A34C3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2.12e-91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4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52A5E0A-730C-F2E5-96AA-F263D9D04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" y="427429"/>
            <a:ext cx="10841863" cy="62923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BC90DB-A0D7-A40F-372A-4D28EF8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3A610-612F-E58F-A8F2-A1C8A0EF996B}"/>
              </a:ext>
            </a:extLst>
          </p:cNvPr>
          <p:cNvSpPr txBox="1"/>
          <p:nvPr/>
        </p:nvSpPr>
        <p:spPr>
          <a:xfrm>
            <a:off x="9778409" y="4314055"/>
            <a:ext cx="2413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analysis controls for multiple variables, isolating the effect of each independent variable on the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89537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B645-4147-E5AC-8E46-A37AE21AA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308344"/>
            <a:ext cx="11125255" cy="5550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Positive Impacts:</a:t>
            </a:r>
          </a:p>
          <a:p>
            <a:endParaRPr lang="en-US" sz="2400" dirty="0"/>
          </a:p>
          <a:p>
            <a:r>
              <a:rPr lang="en-US" sz="2400" b="1" dirty="0" err="1"/>
              <a:t>Pct_Bachelors_Degree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population with a bachelor's degree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$771.47</a:t>
            </a:r>
            <a:r>
              <a:rPr lang="en-US" sz="2400" dirty="0"/>
              <a:t> in median income.</a:t>
            </a:r>
          </a:p>
          <a:p>
            <a:r>
              <a:rPr lang="en-US" sz="2400" b="1" dirty="0" err="1"/>
              <a:t>Pct_Masters_Degree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population with a master's degree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$1603.79 </a:t>
            </a:r>
            <a:r>
              <a:rPr lang="en-US" sz="2400" dirty="0"/>
              <a:t>in median income.</a:t>
            </a:r>
          </a:p>
          <a:p>
            <a:r>
              <a:rPr lang="en-US" sz="2400" b="1" dirty="0" err="1"/>
              <a:t>Employment_Rate</a:t>
            </a:r>
            <a:r>
              <a:rPr lang="en-US" sz="2400" b="1" dirty="0"/>
              <a:t>: </a:t>
            </a:r>
            <a:r>
              <a:rPr lang="en-US" sz="2400" dirty="0"/>
              <a:t>Each percentage point increase in the employment rate is associated with an increase of approximately </a:t>
            </a:r>
            <a:r>
              <a:rPr lang="en-US" sz="2400" dirty="0">
                <a:solidFill>
                  <a:srgbClr val="00B050"/>
                </a:solidFill>
              </a:rPr>
              <a:t>$1181.24 </a:t>
            </a:r>
            <a:r>
              <a:rPr lang="en-US" sz="2400" dirty="0"/>
              <a:t>in median income.</a:t>
            </a:r>
          </a:p>
        </p:txBody>
      </p:sp>
    </p:spTree>
    <p:extLst>
      <p:ext uri="{BB962C8B-B14F-4D97-AF65-F5344CB8AC3E}">
        <p14:creationId xmlns:p14="http://schemas.microsoft.com/office/powerpoint/2010/main" val="310972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EEED-C164-D8E6-0552-9323F5D98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691116"/>
            <a:ext cx="11135887" cy="5167681"/>
          </a:xfrm>
        </p:spPr>
        <p:txBody>
          <a:bodyPr/>
          <a:lstStyle/>
          <a:p>
            <a:r>
              <a:rPr lang="en-US" sz="4000" dirty="0"/>
              <a:t>Negative Impacts:</a:t>
            </a:r>
            <a:br>
              <a:rPr lang="en-US" sz="4000" dirty="0"/>
            </a:b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Pct_Indo_European_Linguistically_Isolated</a:t>
            </a:r>
            <a:r>
              <a:rPr lang="en-US" sz="2400" dirty="0"/>
              <a:t>: Each percentage point increase in Indo-European linguistically isolated households is associated with a decrease of approximately </a:t>
            </a:r>
            <a:r>
              <a:rPr lang="en-US" sz="2400" dirty="0">
                <a:solidFill>
                  <a:srgbClr val="FF0000"/>
                </a:solidFill>
              </a:rPr>
              <a:t>$3612.65 </a:t>
            </a:r>
            <a:r>
              <a:rPr lang="en-US" sz="2400" dirty="0"/>
              <a:t>in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Pct_Other_Languages_Linguistically_Isolated</a:t>
            </a:r>
            <a:r>
              <a:rPr lang="en-US" sz="2400" dirty="0"/>
              <a:t>: Each percentage point increase in other languages linguistically isolated households is associated with a decrease of approximately </a:t>
            </a:r>
            <a:r>
              <a:rPr lang="en-US" sz="2400" dirty="0">
                <a:solidFill>
                  <a:srgbClr val="FF0000"/>
                </a:solidFill>
              </a:rPr>
              <a:t>$3302.38 </a:t>
            </a:r>
            <a:r>
              <a:rPr lang="en-US" sz="2400" dirty="0"/>
              <a:t>in median income.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1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E6B4-A7E1-C365-F04D-328F8734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595EA-BF97-59EF-91D6-E60905F4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67" y="1998921"/>
            <a:ext cx="11164241" cy="385987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regression analysis provides a nuanced understanding of how various factors affect median income: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Higher education levels and employment rates</a:t>
            </a:r>
            <a:r>
              <a:rPr lang="en-US" sz="2400" dirty="0"/>
              <a:t> are strongly beneficial to median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Linguistic isolation in certain groups</a:t>
            </a:r>
            <a:r>
              <a:rPr lang="en-US" sz="2400" dirty="0"/>
              <a:t> can significantly hinder economic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Insignificant results for some variables</a:t>
            </a:r>
            <a:r>
              <a:rPr lang="en-US" sz="2400" dirty="0"/>
              <a:t> indicate that their impact might be explained by other socio-economic factors.</a:t>
            </a:r>
          </a:p>
          <a:p>
            <a:r>
              <a:rPr lang="en-US" sz="2400" dirty="0"/>
              <a:t>These findings highlight the importance of considering multiple socio-economic variables to understand their combined impact on median income.</a:t>
            </a:r>
          </a:p>
        </p:txBody>
      </p:sp>
    </p:spTree>
    <p:extLst>
      <p:ext uri="{BB962C8B-B14F-4D97-AF65-F5344CB8AC3E}">
        <p14:creationId xmlns:p14="http://schemas.microsoft.com/office/powerpoint/2010/main" val="397371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7278-7B15-B5ED-6B99-1A8FF437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72" y="705124"/>
            <a:ext cx="5178056" cy="4431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3CC2C-BBB1-57B8-3063-4EB920F74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28" y="1488558"/>
            <a:ext cx="11738344" cy="5167423"/>
          </a:xfrm>
        </p:spPr>
        <p:txBody>
          <a:bodyPr>
            <a:normAutofit/>
          </a:bodyPr>
          <a:lstStyle/>
          <a:p>
            <a:r>
              <a:rPr lang="en-US" b="1" dirty="0"/>
              <a:t>Time-Series Data: </a:t>
            </a:r>
            <a:r>
              <a:rPr lang="en-US" dirty="0"/>
              <a:t>Analyze data over a longer period to identify trends and changes in the impact of linguistic isolation on median income.</a:t>
            </a:r>
          </a:p>
          <a:p>
            <a:r>
              <a:rPr lang="en-US" b="1" dirty="0"/>
              <a:t>Cohort Studies: </a:t>
            </a:r>
            <a:r>
              <a:rPr lang="en-US" dirty="0"/>
              <a:t>Conduct studies on specific cohorts to understand long-term effects of linguistic isolation on economic outcomes.</a:t>
            </a:r>
          </a:p>
          <a:p>
            <a:r>
              <a:rPr lang="en-US" b="1" dirty="0"/>
              <a:t>Spatial Regression Models</a:t>
            </a:r>
            <a:r>
              <a:rPr lang="en-US" dirty="0"/>
              <a:t>: Further refine spatial models to include different types of spatial dependencies and interactions.</a:t>
            </a:r>
          </a:p>
          <a:p>
            <a:r>
              <a:rPr lang="en-US" b="1" dirty="0"/>
              <a:t>Interviews and Surveys: </a:t>
            </a:r>
            <a:r>
              <a:rPr lang="en-US" dirty="0"/>
              <a:t>Conduct qualitative research through interviews and surveys to gain deeper insights into how linguistic isolation affects economic opportunities and integration.</a:t>
            </a:r>
          </a:p>
          <a:p>
            <a:r>
              <a:rPr lang="en-US" b="1" dirty="0"/>
              <a:t>Case Studies: </a:t>
            </a:r>
            <a:r>
              <a:rPr lang="en-US" dirty="0"/>
              <a:t>Develop case studies on specific communities to understand the contextual factors influencing the relationship between language isolation and income.</a:t>
            </a:r>
          </a:p>
          <a:p>
            <a:r>
              <a:rPr lang="en-US" b="1" dirty="0"/>
              <a:t>Age and Gender: </a:t>
            </a:r>
            <a:r>
              <a:rPr lang="en-US" dirty="0"/>
              <a:t>Include age and gender demographics to understand how these factors interact with linguistic isolation to affect median income.</a:t>
            </a:r>
          </a:p>
          <a:p>
            <a:r>
              <a:rPr lang="en-US" b="1" dirty="0"/>
              <a:t>Immigration Status</a:t>
            </a:r>
            <a:r>
              <a:rPr lang="en-US" dirty="0"/>
              <a:t>: Incorporate data on immigration status and duration of residence to examine their influence on economic outcomes.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5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6563-BB2F-FA4E-2E4A-CD8905C7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5117859" cy="6345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 /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6E093-AA5E-D62F-D7FB-91C7638E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772" y="1573618"/>
            <a:ext cx="11281144" cy="490160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US" sz="3700" dirty="0"/>
            </a:br>
            <a:r>
              <a:rPr lang="en-US" sz="3700" dirty="0"/>
              <a:t>Study Focus: To find out the relationship between the percent of Linguistically Isolated Households and Median Income in Dallas County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		</a:t>
            </a:r>
            <a:r>
              <a:rPr lang="en-US" sz="3400" dirty="0"/>
              <a:t>Challenges in Linguistically Isolated Households:</a:t>
            </a:r>
          </a:p>
          <a:p>
            <a:endParaRPr lang="en-US" sz="3400" dirty="0"/>
          </a:p>
          <a:p>
            <a:pPr lvl="2"/>
            <a:r>
              <a:rPr lang="en-US" sz="3000" dirty="0"/>
              <a:t>Defined as homes where no one over age 14 speaks English 'well' or 'very well'.</a:t>
            </a:r>
          </a:p>
          <a:p>
            <a:pPr lvl="2"/>
            <a:r>
              <a:rPr lang="en-US" sz="3000" dirty="0"/>
              <a:t>These households may face disadvantages due to limited English proficiency:</a:t>
            </a:r>
          </a:p>
          <a:p>
            <a:pPr lvl="2"/>
            <a:r>
              <a:rPr lang="en-US" sz="3000" dirty="0"/>
              <a:t>Reduced parental competitiveness in the labor market.</a:t>
            </a:r>
          </a:p>
          <a:p>
            <a:pPr lvl="2"/>
            <a:r>
              <a:rPr lang="en-US" sz="3000" dirty="0"/>
              <a:t>Lower family resources and poorer community locations.</a:t>
            </a:r>
          </a:p>
          <a:p>
            <a:pPr lvl="2"/>
            <a:r>
              <a:rPr lang="en-US" sz="3000" dirty="0"/>
              <a:t>Barriers to positive cognitive and academic outcomes.</a:t>
            </a:r>
          </a:p>
          <a:p>
            <a:pPr lvl="2"/>
            <a:r>
              <a:rPr lang="en-US" sz="3000" dirty="0"/>
              <a:t>Difficulty accessing healthcare and other services </a:t>
            </a:r>
            <a:br>
              <a:rPr lang="en-US" sz="3000" dirty="0"/>
            </a:b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94015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C66C-D90C-B61F-CBC4-DFBCC652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87D9F-4F84-581C-3C4E-891A5B687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We collected data from the ACS 2019 for Dallas County tracts, including variables on language isolation, education, employment, and median income.</a:t>
            </a:r>
            <a:br>
              <a:rPr lang="en-US" sz="2400" dirty="0"/>
            </a:b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The data is split into different categories based on what type of language the households speak (Spanish, Indo-	European other than Spanish,  Asian and Pacific, and Other)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The number of people with Bachelors/Masters Degrees and the Total Population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Total number of people in the Labor Force and Total number of people Currently Employed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62F3-4706-4A9A-2883-3EA99155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7022"/>
            <a:ext cx="11029616" cy="1189554"/>
          </a:xfrm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521F1-D258-D9DB-3158-45C0EC7A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33D237C-E5F0-7C3A-80DC-84A3B80B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7" y="0"/>
            <a:ext cx="10197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1C31ECC5-68FD-8727-E50F-0065DDD5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E51B377F-72E9-21DF-00E6-3ED9F865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7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1C35-8199-1629-5B07-05D359C9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59BA-F511-FFFF-8FBE-E949A5FD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C7ABC4-02CD-723B-0742-35A698DB0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2" y="0"/>
            <a:ext cx="10580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F8DC-4AE7-AF42-D4DC-0CD25428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D77DD-E706-CF9E-E6DE-4CE04AD3A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65402870-2072-D431-7CBC-DA3F364A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396F-9490-2624-BFD2-FD58C664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BC0AE-9C0B-647E-F9B3-189DF7473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22CCE9-262E-AF9F-5F4E-654BE420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4" y="0"/>
            <a:ext cx="995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16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5361B48AAC2C469FAA4277F3B04090" ma:contentTypeVersion="14" ma:contentTypeDescription="Create a new document." ma:contentTypeScope="" ma:versionID="5c01d207bbdb663ed00c2aafa264b655">
  <xsd:schema xmlns:xsd="http://www.w3.org/2001/XMLSchema" xmlns:xs="http://www.w3.org/2001/XMLSchema" xmlns:p="http://schemas.microsoft.com/office/2006/metadata/properties" xmlns:ns3="010d345d-849d-4511-83ea-b0058d172571" xmlns:ns4="1d98e7c0-aad4-4f65-a5d0-a8f78420da63" targetNamespace="http://schemas.microsoft.com/office/2006/metadata/properties" ma:root="true" ma:fieldsID="f8b4b718064f0139949540f028e84bdf" ns3:_="" ns4:_="">
    <xsd:import namespace="010d345d-849d-4511-83ea-b0058d172571"/>
    <xsd:import namespace="1d98e7c0-aad4-4f65-a5d0-a8f78420da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d345d-849d-4511-83ea-b0058d172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8e7c0-aad4-4f65-a5d0-a8f78420da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0d345d-849d-4511-83ea-b0058d172571" xsi:nil="true"/>
  </documentManagement>
</p:properties>
</file>

<file path=customXml/itemProps1.xml><?xml version="1.0" encoding="utf-8"?>
<ds:datastoreItem xmlns:ds="http://schemas.openxmlformats.org/officeDocument/2006/customXml" ds:itemID="{E7A63987-0FF6-4DF3-BB1F-BB1D4D489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ECED1A-C81D-4DE4-9DFB-4C567A61C4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0d345d-849d-4511-83ea-b0058d172571"/>
    <ds:schemaRef ds:uri="1d98e7c0-aad4-4f65-a5d0-a8f78420da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39E6D9-6551-4D40-8F12-FCE027ED0B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010d345d-849d-4511-83ea-b0058d172571"/>
    <ds:schemaRef ds:uri="http://schemas.microsoft.com/office/infopath/2007/PartnerControls"/>
    <ds:schemaRef ds:uri="1d98e7c0-aad4-4f65-a5d0-a8f78420da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4167</TotalTime>
  <Words>821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var(--jp-code-font-family)</vt:lpstr>
      <vt:lpstr>Wingdings 2</vt:lpstr>
      <vt:lpstr>Dividend</vt:lpstr>
      <vt:lpstr>Analyzing the Impact of Language Isolation on Median Income in Dallas County</vt:lpstr>
      <vt:lpstr>Introduction / Hypothesis</vt:lpstr>
      <vt:lpstr>Data Collection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Methodology</vt:lpstr>
      <vt:lpstr>PowerPoint Presentation</vt:lpstr>
      <vt:lpstr>Correlation Results</vt:lpstr>
      <vt:lpstr>Regression results</vt:lpstr>
      <vt:lpstr>PowerPoint Presentation</vt:lpstr>
      <vt:lpstr>PowerPoint Presentation</vt:lpstr>
      <vt:lpstr>PowerPoint Presentation</vt:lpstr>
      <vt:lpstr>Conclusion</vt:lpstr>
      <vt:lpstr>Future research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Vathis, Tristan Marius</dc:creator>
  <cp:lastModifiedBy>Vathis, Tristan Marius</cp:lastModifiedBy>
  <cp:revision>7</cp:revision>
  <dcterms:created xsi:type="dcterms:W3CDTF">2024-06-13T21:36:49Z</dcterms:created>
  <dcterms:modified xsi:type="dcterms:W3CDTF">2024-06-17T18:46:23Z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0x010100955361B48AAC2C469FAA4277F3B04090</vt:lpwstr>
  </property>
</Properties>
</file>